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4"/>
  </p:sldMasterIdLst>
  <p:notesMasterIdLst>
    <p:notesMasterId r:id="rId14"/>
  </p:notesMasterIdLst>
  <p:sldIdLst>
    <p:sldId id="256" r:id="rId5"/>
    <p:sldId id="259" r:id="rId6"/>
    <p:sldId id="266" r:id="rId7"/>
    <p:sldId id="264" r:id="rId8"/>
    <p:sldId id="265" r:id="rId9"/>
    <p:sldId id="273" r:id="rId10"/>
    <p:sldId id="262" r:id="rId11"/>
    <p:sldId id="271" r:id="rId12"/>
    <p:sldId id="260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B9338F-9980-4E38-B9CB-F68D7F1F4F81}" v="3" dt="2020-05-18T20:11:43.5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9354" autoAdjust="0"/>
  </p:normalViewPr>
  <p:slideViewPr>
    <p:cSldViewPr snapToGrid="0">
      <p:cViewPr varScale="1">
        <p:scale>
          <a:sx n="64" d="100"/>
          <a:sy n="64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ijn Weijermars" userId="e364d0b9-009e-4116-b78a-a86aed516e71" providerId="ADAL" clId="{4EB9338F-9980-4E38-B9CB-F68D7F1F4F81}"/>
    <pc:docChg chg="custSel delSld modSld sldOrd">
      <pc:chgData name="Stijn Weijermars" userId="e364d0b9-009e-4116-b78a-a86aed516e71" providerId="ADAL" clId="{4EB9338F-9980-4E38-B9CB-F68D7F1F4F81}" dt="2020-05-18T20:26:02.910" v="574" actId="20577"/>
      <pc:docMkLst>
        <pc:docMk/>
      </pc:docMkLst>
      <pc:sldChg chg="modSp mod">
        <pc:chgData name="Stijn Weijermars" userId="e364d0b9-009e-4116-b78a-a86aed516e71" providerId="ADAL" clId="{4EB9338F-9980-4E38-B9CB-F68D7F1F4F81}" dt="2020-05-18T20:26:02.910" v="574" actId="20577"/>
        <pc:sldMkLst>
          <pc:docMk/>
          <pc:sldMk cId="372509691" sldId="260"/>
        </pc:sldMkLst>
        <pc:spChg chg="mod">
          <ac:chgData name="Stijn Weijermars" userId="e364d0b9-009e-4116-b78a-a86aed516e71" providerId="ADAL" clId="{4EB9338F-9980-4E38-B9CB-F68D7F1F4F81}" dt="2020-05-18T20:13:58.560" v="126" actId="20577"/>
          <ac:spMkLst>
            <pc:docMk/>
            <pc:sldMk cId="372509691" sldId="260"/>
            <ac:spMk id="2" creationId="{00000000-0000-0000-0000-000000000000}"/>
          </ac:spMkLst>
        </pc:spChg>
        <pc:spChg chg="mod">
          <ac:chgData name="Stijn Weijermars" userId="e364d0b9-009e-4116-b78a-a86aed516e71" providerId="ADAL" clId="{4EB9338F-9980-4E38-B9CB-F68D7F1F4F81}" dt="2020-05-18T20:26:02.910" v="574" actId="20577"/>
          <ac:spMkLst>
            <pc:docMk/>
            <pc:sldMk cId="372509691" sldId="260"/>
            <ac:spMk id="3" creationId="{00000000-0000-0000-0000-000000000000}"/>
          </ac:spMkLst>
        </pc:spChg>
      </pc:sldChg>
      <pc:sldChg chg="modSp mod">
        <pc:chgData name="Stijn Weijermars" userId="e364d0b9-009e-4116-b78a-a86aed516e71" providerId="ADAL" clId="{4EB9338F-9980-4E38-B9CB-F68D7F1F4F81}" dt="2020-05-18T20:13:24.461" v="111" actId="20577"/>
        <pc:sldMkLst>
          <pc:docMk/>
          <pc:sldMk cId="1095766660" sldId="262"/>
        </pc:sldMkLst>
        <pc:spChg chg="mod">
          <ac:chgData name="Stijn Weijermars" userId="e364d0b9-009e-4116-b78a-a86aed516e71" providerId="ADAL" clId="{4EB9338F-9980-4E38-B9CB-F68D7F1F4F81}" dt="2020-05-18T20:13:24.461" v="111" actId="20577"/>
          <ac:spMkLst>
            <pc:docMk/>
            <pc:sldMk cId="1095766660" sldId="262"/>
            <ac:spMk id="3" creationId="{00000000-0000-0000-0000-000000000000}"/>
          </ac:spMkLst>
        </pc:spChg>
      </pc:sldChg>
      <pc:sldChg chg="modSp mod">
        <pc:chgData name="Stijn Weijermars" userId="e364d0b9-009e-4116-b78a-a86aed516e71" providerId="ADAL" clId="{4EB9338F-9980-4E38-B9CB-F68D7F1F4F81}" dt="2020-05-18T20:24:27.888" v="566" actId="403"/>
        <pc:sldMkLst>
          <pc:docMk/>
          <pc:sldMk cId="3566444636" sldId="264"/>
        </pc:sldMkLst>
        <pc:spChg chg="mod">
          <ac:chgData name="Stijn Weijermars" userId="e364d0b9-009e-4116-b78a-a86aed516e71" providerId="ADAL" clId="{4EB9338F-9980-4E38-B9CB-F68D7F1F4F81}" dt="2020-05-18T20:05:12.057" v="3" actId="20577"/>
          <ac:spMkLst>
            <pc:docMk/>
            <pc:sldMk cId="3566444636" sldId="264"/>
            <ac:spMk id="2" creationId="{00000000-0000-0000-0000-000000000000}"/>
          </ac:spMkLst>
        </pc:spChg>
        <pc:spChg chg="mod">
          <ac:chgData name="Stijn Weijermars" userId="e364d0b9-009e-4116-b78a-a86aed516e71" providerId="ADAL" clId="{4EB9338F-9980-4E38-B9CB-F68D7F1F4F81}" dt="2020-05-18T20:24:27.888" v="566" actId="403"/>
          <ac:spMkLst>
            <pc:docMk/>
            <pc:sldMk cId="3566444636" sldId="264"/>
            <ac:spMk id="3" creationId="{00000000-0000-0000-0000-000000000000}"/>
          </ac:spMkLst>
        </pc:spChg>
      </pc:sldChg>
      <pc:sldChg chg="modSp mod">
        <pc:chgData name="Stijn Weijermars" userId="e364d0b9-009e-4116-b78a-a86aed516e71" providerId="ADAL" clId="{4EB9338F-9980-4E38-B9CB-F68D7F1F4F81}" dt="2020-05-18T20:25:15.727" v="571" actId="20577"/>
        <pc:sldMkLst>
          <pc:docMk/>
          <pc:sldMk cId="1024633590" sldId="266"/>
        </pc:sldMkLst>
        <pc:spChg chg="mod">
          <ac:chgData name="Stijn Weijermars" userId="e364d0b9-009e-4116-b78a-a86aed516e71" providerId="ADAL" clId="{4EB9338F-9980-4E38-B9CB-F68D7F1F4F81}" dt="2020-05-18T20:25:15.727" v="571" actId="20577"/>
          <ac:spMkLst>
            <pc:docMk/>
            <pc:sldMk cId="1024633590" sldId="266"/>
            <ac:spMk id="3" creationId="{00000000-0000-0000-0000-000000000000}"/>
          </ac:spMkLst>
        </pc:spChg>
      </pc:sldChg>
      <pc:sldChg chg="del">
        <pc:chgData name="Stijn Weijermars" userId="e364d0b9-009e-4116-b78a-a86aed516e71" providerId="ADAL" clId="{4EB9338F-9980-4E38-B9CB-F68D7F1F4F81}" dt="2020-05-18T20:13:32.211" v="112" actId="2696"/>
        <pc:sldMkLst>
          <pc:docMk/>
          <pc:sldMk cId="3721393589" sldId="272"/>
        </pc:sldMkLst>
      </pc:sldChg>
      <pc:sldChg chg="modSp mod ord">
        <pc:chgData name="Stijn Weijermars" userId="e364d0b9-009e-4116-b78a-a86aed516e71" providerId="ADAL" clId="{4EB9338F-9980-4E38-B9CB-F68D7F1F4F81}" dt="2020-05-18T20:05:38.814" v="5"/>
        <pc:sldMkLst>
          <pc:docMk/>
          <pc:sldMk cId="4137894793" sldId="273"/>
        </pc:sldMkLst>
        <pc:picChg chg="mod">
          <ac:chgData name="Stijn Weijermars" userId="e364d0b9-009e-4116-b78a-a86aed516e71" providerId="ADAL" clId="{4EB9338F-9980-4E38-B9CB-F68D7F1F4F81}" dt="2020-05-18T14:20:10.197" v="1" actId="14100"/>
          <ac:picMkLst>
            <pc:docMk/>
            <pc:sldMk cId="4137894793" sldId="273"/>
            <ac:picMk id="4" creationId="{95E5CECC-57BF-4B1D-A327-50A5AA4CB34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694DE-B49C-4C59-A6DE-4420296CF939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F57FDD-5F56-4BEA-B5F9-BB9A1DF211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396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Het woord biodiversiteit is een samentrekking van de woorden: biologische diversiteit (dus de verscheidenheid aan leven: planten, dieren, micro-organismen). Het Biodiversiteitsverdrag geeft de volgende uitgebreide definitie:</a:t>
            </a:r>
            <a:b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Biodiversiteit is de variatie in organismen uit de gehele wereld, waaronder terrestrische mariene en andere aquatische ecosystemen en de ecologische verbanden waar ze deel van uitmaken; de diversiteit betreft de variatie binnen soorten, tussen soorten en tussen ecosystemen. </a:t>
            </a:r>
            <a:b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57FDD-5F56-4BEA-B5F9-BB9A1DF211D1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8604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01C70-B367-4B17-BD59-685991FCD0B5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970D-81FA-4709-B03F-C78046ADDC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8776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01C70-B367-4B17-BD59-685991FCD0B5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970D-81FA-4709-B03F-C78046ADDC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669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01C70-B367-4B17-BD59-685991FCD0B5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970D-81FA-4709-B03F-C78046ADDC63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8094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01C70-B367-4B17-BD59-685991FCD0B5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970D-81FA-4709-B03F-C78046ADDC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8498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01C70-B367-4B17-BD59-685991FCD0B5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970D-81FA-4709-B03F-C78046ADDC63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3612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01C70-B367-4B17-BD59-685991FCD0B5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970D-81FA-4709-B03F-C78046ADDC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3454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01C70-B367-4B17-BD59-685991FCD0B5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970D-81FA-4709-B03F-C78046ADDC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67046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01C70-B367-4B17-BD59-685991FCD0B5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970D-81FA-4709-B03F-C78046ADDC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1757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01C70-B367-4B17-BD59-685991FCD0B5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970D-81FA-4709-B03F-C78046ADDC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0464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01C70-B367-4B17-BD59-685991FCD0B5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970D-81FA-4709-B03F-C78046ADDC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7049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01C70-B367-4B17-BD59-685991FCD0B5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970D-81FA-4709-B03F-C78046ADDC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485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01C70-B367-4B17-BD59-685991FCD0B5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970D-81FA-4709-B03F-C78046ADDC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589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01C70-B367-4B17-BD59-685991FCD0B5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970D-81FA-4709-B03F-C78046ADDC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3979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01C70-B367-4B17-BD59-685991FCD0B5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970D-81FA-4709-B03F-C78046ADDC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5998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01C70-B367-4B17-BD59-685991FCD0B5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970D-81FA-4709-B03F-C78046ADDC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7190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01C70-B367-4B17-BD59-685991FCD0B5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970D-81FA-4709-B03F-C78046ADDC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8397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01C70-B367-4B17-BD59-685991FCD0B5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679970D-81FA-4709-B03F-C78046ADDC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1459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  <p:sldLayoutId id="2147483814" r:id="rId13"/>
    <p:sldLayoutId id="2147483815" r:id="rId14"/>
    <p:sldLayoutId id="2147483816" r:id="rId15"/>
    <p:sldLayoutId id="21474838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nl.wikipedia.org/wiki/Natuurlijke_hulpbron" TargetMode="External"/><Relationship Id="rId13" Type="http://schemas.openxmlformats.org/officeDocument/2006/relationships/hyperlink" Target="https://nl.wikipedia.org/wiki/Overbevolking" TargetMode="External"/><Relationship Id="rId3" Type="http://schemas.openxmlformats.org/officeDocument/2006/relationships/hyperlink" Target="https://nl.wikipedia.org/wiki/Klimaatverandering" TargetMode="External"/><Relationship Id="rId7" Type="http://schemas.openxmlformats.org/officeDocument/2006/relationships/hyperlink" Target="https://nl.wikipedia.org/wiki/Roofbouw" TargetMode="External"/><Relationship Id="rId12" Type="http://schemas.openxmlformats.org/officeDocument/2006/relationships/hyperlink" Target="https://nl.wikipedia.org/wiki/Inheems" TargetMode="External"/><Relationship Id="rId2" Type="http://schemas.openxmlformats.org/officeDocument/2006/relationships/hyperlink" Target="https://nl.wikipedia.org/wiki/Habitatverli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l.wikipedia.org/wiki/Milieuverontreiniging" TargetMode="External"/><Relationship Id="rId11" Type="http://schemas.openxmlformats.org/officeDocument/2006/relationships/hyperlink" Target="https://nl.wikipedia.org/wiki/Concurrentie_(ecologie)" TargetMode="External"/><Relationship Id="rId5" Type="http://schemas.openxmlformats.org/officeDocument/2006/relationships/hyperlink" Target="https://nl.wikipedia.org/wiki/Bemesten" TargetMode="External"/><Relationship Id="rId10" Type="http://schemas.openxmlformats.org/officeDocument/2006/relationships/hyperlink" Target="https://nl.wikipedia.org/wiki/Invasieve_soort" TargetMode="External"/><Relationship Id="rId4" Type="http://schemas.openxmlformats.org/officeDocument/2006/relationships/hyperlink" Target="https://nl.wikipedia.org/wiki/Eutrofi%C3%ABring" TargetMode="External"/><Relationship Id="rId9" Type="http://schemas.openxmlformats.org/officeDocument/2006/relationships/hyperlink" Target="https://nl.wikipedia.org/wiki/Oorlog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Biodiversiteit</a:t>
            </a:r>
          </a:p>
        </p:txBody>
      </p:sp>
    </p:spTree>
    <p:extLst>
      <p:ext uri="{BB962C8B-B14F-4D97-AF65-F5344CB8AC3E}">
        <p14:creationId xmlns:p14="http://schemas.microsoft.com/office/powerpoint/2010/main" val="354524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Definitie biodiversiteit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/>
              <a:t>Bio en diversiteit</a:t>
            </a:r>
          </a:p>
          <a:p>
            <a:r>
              <a:rPr lang="nl-NL" sz="2500" dirty="0"/>
              <a:t>Bio = leven </a:t>
            </a:r>
            <a:br>
              <a:rPr lang="nl-NL" sz="2500" dirty="0"/>
            </a:br>
            <a:r>
              <a:rPr lang="nl-NL" sz="2500" dirty="0"/>
              <a:t>diversiteit = verschillend</a:t>
            </a:r>
          </a:p>
          <a:p>
            <a:endParaRPr lang="nl-NL" sz="2500" dirty="0"/>
          </a:p>
          <a:p>
            <a:r>
              <a:rPr lang="nl-NL" sz="2500" dirty="0"/>
              <a:t>Verschillende dier en plantsoorten hebben verschillende eisen aan hun leefomgeving.</a:t>
            </a:r>
            <a:br>
              <a:rPr lang="nl-NL" sz="2500" dirty="0"/>
            </a:br>
            <a:endParaRPr lang="nl-NL" sz="2500" dirty="0"/>
          </a:p>
          <a:p>
            <a:pPr marL="0" indent="0">
              <a:buNone/>
            </a:pP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182648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Biodiversiteit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371601"/>
            <a:ext cx="10730182" cy="4669762"/>
          </a:xfrm>
        </p:spPr>
        <p:txBody>
          <a:bodyPr>
            <a:noAutofit/>
          </a:bodyPr>
          <a:lstStyle/>
          <a:p>
            <a:r>
              <a:rPr lang="nl-NL" sz="2000" b="1" dirty="0"/>
              <a:t>Soorten</a:t>
            </a:r>
          </a:p>
          <a:p>
            <a:pPr marL="0" indent="0">
              <a:buNone/>
            </a:pPr>
            <a:r>
              <a:rPr lang="nl-NL" sz="2000" dirty="0"/>
              <a:t>Biodiversiteit omvat alle soorten die er op aarde zijn, waaronder alle dier- en plantensoorten. Op dit moment zijn bijna twee miljoen soorten bekend.</a:t>
            </a:r>
          </a:p>
          <a:p>
            <a:pPr marL="0" indent="0">
              <a:buNone/>
            </a:pPr>
            <a:r>
              <a:rPr lang="nl-NL" sz="2000" dirty="0"/>
              <a:t>Inheemse soorten</a:t>
            </a:r>
          </a:p>
          <a:p>
            <a:pPr marL="0" indent="0">
              <a:buNone/>
            </a:pPr>
            <a:r>
              <a:rPr lang="nl-NL" sz="2000" dirty="0"/>
              <a:t>Uitheemse soorten</a:t>
            </a:r>
          </a:p>
          <a:p>
            <a:r>
              <a:rPr lang="nl-NL" sz="2000" b="1" dirty="0"/>
              <a:t>Ecosystemen</a:t>
            </a:r>
          </a:p>
          <a:p>
            <a:pPr marL="0" indent="0">
              <a:buNone/>
            </a:pPr>
            <a:r>
              <a:rPr lang="nl-NL" sz="2000" dirty="0"/>
              <a:t>Naast de verscheidenheid aan soorten omvat biodiversiteit ook de diverse ecosystemen (of: leefgebieden) waar die soorten voorkomen. Bijvoorbeeld de tropische regenwouden, de koraalriffen, de savannen of de hoogvenen.</a:t>
            </a:r>
          </a:p>
          <a:p>
            <a:r>
              <a:rPr lang="nl-NL" sz="2000" b="1" dirty="0"/>
              <a:t>Genen</a:t>
            </a:r>
          </a:p>
          <a:p>
            <a:pPr marL="0" indent="0">
              <a:buNone/>
            </a:pPr>
            <a:r>
              <a:rPr lang="nl-NL" sz="2000" dirty="0"/>
              <a:t>Tot slot omvat biodiversiteit ook de genetische variatie binnen soorten. Bijvoorbeeld de varianten binnen een boomsoort als de wilde appel of de verschillende ondersoorten van een diersoort.</a:t>
            </a:r>
          </a:p>
        </p:txBody>
      </p:sp>
    </p:spTree>
    <p:extLst>
      <p:ext uri="{BB962C8B-B14F-4D97-AF65-F5344CB8AC3E}">
        <p14:creationId xmlns:p14="http://schemas.microsoft.com/office/powerpoint/2010/main" val="1024633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Belang biodiversiteit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45986"/>
            <a:ext cx="9070823" cy="3880773"/>
          </a:xfrm>
        </p:spPr>
        <p:txBody>
          <a:bodyPr>
            <a:noAutofit/>
          </a:bodyPr>
          <a:lstStyle/>
          <a:p>
            <a:r>
              <a:rPr lang="nl-NL" sz="2800" dirty="0"/>
              <a:t>De wereld kan niet zonder biodiversiteit. </a:t>
            </a:r>
            <a:br>
              <a:rPr lang="nl-NL" sz="2800" dirty="0"/>
            </a:br>
            <a:r>
              <a:rPr lang="nl-NL" sz="2800" dirty="0"/>
              <a:t>Soorten en ecosystemen zorgen bijvoorbeeld voor de productie van zuurstof, afbraak van dode dieren en planten, bestuiving van planten (waaronder landbouwgewassen), waterzuivering en het beheersen van plagen. </a:t>
            </a:r>
          </a:p>
          <a:p>
            <a:r>
              <a:rPr lang="nl-NL" sz="2800" dirty="0"/>
              <a:t>Biodiversiteit betekent voor de mens voedsel, bouwmateriaal, brandstof (hout) en grondstoffen voor kleding (zoals katoen) en medicijnen. We noemen dit </a:t>
            </a:r>
            <a:r>
              <a:rPr lang="nl-NL" sz="2800" b="1" dirty="0"/>
              <a:t>ecosysteemdiensten.</a:t>
            </a:r>
          </a:p>
        </p:txBody>
      </p:sp>
    </p:spTree>
    <p:extLst>
      <p:ext uri="{BB962C8B-B14F-4D97-AF65-F5344CB8AC3E}">
        <p14:creationId xmlns:p14="http://schemas.microsoft.com/office/powerpoint/2010/main" val="3566444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Ecosysteemdiensten</a:t>
            </a:r>
          </a:p>
        </p:txBody>
      </p:sp>
      <p:pic>
        <p:nvPicPr>
          <p:cNvPr id="2050" name="Picture 2" descr="http://www.biodiversiteit.nl/PhotoArchive/fotoarchief-ecosysteemdiensten/ecosysteemdiensten-figuur-landschap.jpg/view?display=Lar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1295400"/>
            <a:ext cx="73152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0490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E69790-59EC-4157-B32D-BEC81DC88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Darwin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95E5CECC-57BF-4B1D-A327-50A5AA4CB3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32442" y="495940"/>
            <a:ext cx="4222994" cy="596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894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Afname biodiversiteit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135"/>
            <a:ext cx="8596668" cy="47222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dirty="0"/>
              <a:t>Belangrijke factoren voor het verlies aan biodiversiteit zijn:</a:t>
            </a:r>
          </a:p>
          <a:p>
            <a:r>
              <a:rPr lang="nl-NL" dirty="0"/>
              <a:t>Toename en intensivering van landgebruik (en daaruit voortvloeiend </a:t>
            </a:r>
            <a:r>
              <a:rPr lang="nl-NL" dirty="0">
                <a:solidFill>
                  <a:schemeClr val="tx1"/>
                </a:solidFill>
                <a:hlinkClick r:id="rId2" tooltip="Habitatverlie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habitatverlies</a:t>
            </a:r>
            <a:r>
              <a:rPr lang="nl-NL" dirty="0"/>
              <a:t>)</a:t>
            </a:r>
          </a:p>
          <a:p>
            <a:r>
              <a:rPr lang="nl-NL" dirty="0">
                <a:solidFill>
                  <a:schemeClr val="tx1"/>
                </a:solidFill>
                <a:hlinkClick r:id="rId3" tooltip="Klimaatveranderin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Klimaatverandering</a:t>
            </a:r>
            <a:r>
              <a:rPr lang="nl-NL" dirty="0">
                <a:solidFill>
                  <a:schemeClr val="tx1"/>
                </a:solidFill>
              </a:rPr>
              <a:t> met hittestress en droogtestress</a:t>
            </a:r>
          </a:p>
          <a:p>
            <a:r>
              <a:rPr lang="nl-NL" dirty="0">
                <a:solidFill>
                  <a:schemeClr val="tx1"/>
                </a:solidFill>
                <a:hlinkClick r:id="rId4" tooltip="Eutrofiërin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Eutrofiëring</a:t>
            </a:r>
            <a:r>
              <a:rPr lang="nl-NL" dirty="0">
                <a:solidFill>
                  <a:schemeClr val="tx1"/>
                </a:solidFill>
              </a:rPr>
              <a:t> door het overmatig gebruik van </a:t>
            </a:r>
            <a:r>
              <a:rPr lang="nl-NL" dirty="0">
                <a:solidFill>
                  <a:schemeClr val="tx1"/>
                </a:solidFill>
                <a:hlinkClick r:id="rId5" tooltip="Bemeste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meststoffen</a:t>
            </a:r>
            <a:r>
              <a:rPr lang="nl-NL" dirty="0">
                <a:solidFill>
                  <a:schemeClr val="tx1"/>
                </a:solidFill>
              </a:rPr>
              <a:t> en andere vormen van </a:t>
            </a:r>
            <a:r>
              <a:rPr lang="nl-NL" dirty="0">
                <a:solidFill>
                  <a:schemeClr val="tx1"/>
                </a:solidFill>
                <a:hlinkClick r:id="rId6" tooltip="Milieuverontreinigin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milieuverontreiniging</a:t>
            </a:r>
            <a:endParaRPr lang="nl-NL" dirty="0">
              <a:solidFill>
                <a:schemeClr val="tx1"/>
              </a:solidFill>
            </a:endParaRPr>
          </a:p>
          <a:p>
            <a:r>
              <a:rPr lang="nl-NL" dirty="0">
                <a:solidFill>
                  <a:schemeClr val="tx1"/>
                </a:solidFill>
                <a:hlinkClick r:id="rId7" tooltip="Roofbouw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Overexploitatie (roofbouw)</a:t>
            </a:r>
            <a:r>
              <a:rPr lang="nl-NL" dirty="0">
                <a:solidFill>
                  <a:schemeClr val="tx1"/>
                </a:solidFill>
              </a:rPr>
              <a:t> en niet-duurzaam gebruik van </a:t>
            </a:r>
            <a:r>
              <a:rPr lang="nl-NL" dirty="0">
                <a:solidFill>
                  <a:schemeClr val="tx1"/>
                </a:solidFill>
                <a:hlinkClick r:id="rId8" tooltip="Natuurlijke hulpbr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natuurlijke hulpbronnen</a:t>
            </a:r>
            <a:endParaRPr lang="nl-NL" dirty="0">
              <a:solidFill>
                <a:schemeClr val="tx1"/>
              </a:solidFill>
            </a:endParaRPr>
          </a:p>
          <a:p>
            <a:r>
              <a:rPr lang="nl-NL" dirty="0">
                <a:solidFill>
                  <a:schemeClr val="tx1"/>
                </a:solidFill>
                <a:hlinkClick r:id="rId9" tooltip="Oorlo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Gewapende conflicten</a:t>
            </a:r>
            <a:r>
              <a:rPr lang="nl-NL" dirty="0">
                <a:solidFill>
                  <a:schemeClr val="tx1"/>
                </a:solidFill>
              </a:rPr>
              <a:t> dragen bij aan het </a:t>
            </a:r>
            <a:r>
              <a:rPr lang="nl-NL" dirty="0">
                <a:solidFill>
                  <a:schemeClr val="tx1"/>
                </a:solidFill>
                <a:hlinkClick r:id="rId2" tooltip="Habitatverlie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verlies van leefgebieden</a:t>
            </a:r>
            <a:r>
              <a:rPr lang="nl-NL" dirty="0">
                <a:solidFill>
                  <a:schemeClr val="tx1"/>
                </a:solidFill>
              </a:rPr>
              <a:t> en intensiveren de </a:t>
            </a:r>
            <a:r>
              <a:rPr lang="nl-NL" dirty="0">
                <a:solidFill>
                  <a:schemeClr val="tx1"/>
                </a:solidFill>
                <a:hlinkClick r:id="rId7" tooltip="Roofbouw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overexploitatie</a:t>
            </a:r>
            <a:r>
              <a:rPr lang="nl-NL" dirty="0">
                <a:solidFill>
                  <a:schemeClr val="tx1"/>
                </a:solidFill>
              </a:rPr>
              <a:t> van economisch waardevolle soorten, wat leidt tot minder grote populaties en lokaal uitsterven</a:t>
            </a:r>
          </a:p>
          <a:p>
            <a:r>
              <a:rPr lang="nl-NL" dirty="0">
                <a:solidFill>
                  <a:schemeClr val="tx1"/>
                </a:solidFill>
              </a:rPr>
              <a:t>Uitheemse </a:t>
            </a:r>
            <a:r>
              <a:rPr lang="nl-NL" dirty="0">
                <a:solidFill>
                  <a:schemeClr val="tx1"/>
                </a:solidFill>
                <a:hlinkClick r:id="rId10" tooltip="Invasieve soor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invasieve soorten</a:t>
            </a:r>
            <a:r>
              <a:rPr lang="nl-NL" dirty="0">
                <a:solidFill>
                  <a:schemeClr val="tx1"/>
                </a:solidFill>
              </a:rPr>
              <a:t> die in de </a:t>
            </a:r>
            <a:r>
              <a:rPr lang="nl-NL" dirty="0">
                <a:solidFill>
                  <a:schemeClr val="tx1"/>
                </a:solidFill>
                <a:hlinkClick r:id="rId11" tooltip="Concurrentie (ecologie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concurrentie</a:t>
            </a:r>
            <a:r>
              <a:rPr lang="nl-NL" dirty="0">
                <a:solidFill>
                  <a:schemeClr val="tx1"/>
                </a:solidFill>
              </a:rPr>
              <a:t> om een niche </a:t>
            </a:r>
            <a:r>
              <a:rPr lang="nl-NL" dirty="0">
                <a:solidFill>
                  <a:schemeClr val="tx1"/>
                </a:solidFill>
                <a:hlinkClick r:id="rId12" tooltip="Inheem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inheemse</a:t>
            </a:r>
            <a:r>
              <a:rPr lang="nl-NL" dirty="0">
                <a:solidFill>
                  <a:schemeClr val="tx1"/>
                </a:solidFill>
              </a:rPr>
              <a:t> soorten verdringen</a:t>
            </a:r>
          </a:p>
          <a:p>
            <a:r>
              <a:rPr lang="nl-NL" dirty="0">
                <a:solidFill>
                  <a:schemeClr val="tx1"/>
                </a:solidFill>
              </a:rPr>
              <a:t>Menselijke </a:t>
            </a:r>
            <a:r>
              <a:rPr lang="nl-NL" dirty="0">
                <a:solidFill>
                  <a:schemeClr val="tx1"/>
                </a:solidFill>
                <a:hlinkClick r:id="rId13" tooltip="Overbevolkin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overbevolking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766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Afname Biodiversiteit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5878" y="1591030"/>
            <a:ext cx="8158124" cy="490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719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/>
              <a:t>Ga op zoek naar een manier om de biodiversiteit in de (eigen) tuin te vergroten. </a:t>
            </a:r>
          </a:p>
          <a:p>
            <a:r>
              <a:rPr lang="nl-NL" sz="2500" dirty="0"/>
              <a:t>We bespreken de uitwerking aan het einde van de les. (Kom terug in de online-les om 10.50 uur</a:t>
            </a:r>
          </a:p>
          <a:p>
            <a:r>
              <a:rPr lang="nl-NL" sz="2500" dirty="0"/>
              <a:t>Succes en tot straks.</a:t>
            </a:r>
          </a:p>
        </p:txBody>
      </p:sp>
    </p:spTree>
    <p:extLst>
      <p:ext uri="{BB962C8B-B14F-4D97-AF65-F5344CB8AC3E}">
        <p14:creationId xmlns:p14="http://schemas.microsoft.com/office/powerpoint/2010/main" val="37250969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DD8E555-D423-48CB-A119-B729C4348F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856D5A-74B9-40CE-AD41-38EEFBAB69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794592-EF12-422E-8E84-C94320BD221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3096</TotalTime>
  <Words>411</Words>
  <Application>Microsoft Office PowerPoint</Application>
  <PresentationFormat>Breedbeeld</PresentationFormat>
  <Paragraphs>36</Paragraphs>
  <Slides>9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 3</vt:lpstr>
      <vt:lpstr>Facet</vt:lpstr>
      <vt:lpstr>Biodiversiteit</vt:lpstr>
      <vt:lpstr>Definitie biodiversiteit</vt:lpstr>
      <vt:lpstr>Biodiversiteit</vt:lpstr>
      <vt:lpstr>Belang biodiversiteit</vt:lpstr>
      <vt:lpstr>Ecosysteemdiensten</vt:lpstr>
      <vt:lpstr>Darwin</vt:lpstr>
      <vt:lpstr>Afname biodiversiteit</vt:lpstr>
      <vt:lpstr>Afname Biodiversiteit</vt:lpstr>
      <vt:lpstr>Opdracht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Biodiversiteit</dc:title>
  <dc:creator>Anneke Blom</dc:creator>
  <cp:lastModifiedBy>Stijn Weijermars</cp:lastModifiedBy>
  <cp:revision>27</cp:revision>
  <dcterms:created xsi:type="dcterms:W3CDTF">2015-04-28T09:03:53Z</dcterms:created>
  <dcterms:modified xsi:type="dcterms:W3CDTF">2020-05-18T20:26:17Z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